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9" r:id="rId2"/>
    <p:sldId id="272" r:id="rId3"/>
    <p:sldId id="267" r:id="rId4"/>
    <p:sldId id="285" r:id="rId5"/>
    <p:sldId id="277" r:id="rId6"/>
    <p:sldId id="270" r:id="rId7"/>
    <p:sldId id="274" r:id="rId8"/>
    <p:sldId id="278" r:id="rId9"/>
    <p:sldId id="280" r:id="rId10"/>
    <p:sldId id="281" r:id="rId11"/>
    <p:sldId id="283" r:id="rId12"/>
    <p:sldId id="286" r:id="rId13"/>
    <p:sldId id="284" r:id="rId14"/>
  </p:sldIdLst>
  <p:sldSz cx="9144000" cy="6858000" type="screen4x3"/>
  <p:notesSz cx="6989763" cy="9275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99FF"/>
    <a:srgbClr val="CC66FF"/>
    <a:srgbClr val="9966FF"/>
    <a:srgbClr val="CCFF66"/>
    <a:srgbClr val="CCFF33"/>
    <a:srgbClr val="9900CC"/>
    <a:srgbClr val="9900FF"/>
    <a:srgbClr val="9999F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590" autoAdjust="0"/>
  </p:normalViewPr>
  <p:slideViewPr>
    <p:cSldViewPr>
      <p:cViewPr varScale="1">
        <p:scale>
          <a:sx n="64" d="100"/>
          <a:sy n="64" d="100"/>
        </p:scale>
        <p:origin x="-888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8897" cy="463788"/>
          </a:xfrm>
          <a:prstGeom prst="rect">
            <a:avLst/>
          </a:prstGeom>
        </p:spPr>
        <p:txBody>
          <a:bodyPr vert="horz" lIns="92938" tIns="46469" rIns="92938" bIns="4646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9249" y="0"/>
            <a:ext cx="3028897" cy="463788"/>
          </a:xfrm>
          <a:prstGeom prst="rect">
            <a:avLst/>
          </a:prstGeom>
        </p:spPr>
        <p:txBody>
          <a:bodyPr vert="horz" lIns="92938" tIns="46469" rIns="92938" bIns="46469" rtlCol="0"/>
          <a:lstStyle>
            <a:lvl1pPr algn="r">
              <a:defRPr sz="1200"/>
            </a:lvl1pPr>
          </a:lstStyle>
          <a:p>
            <a:fld id="{5D69850F-2716-4DC2-8D1C-C33C611EBEA3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33913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8" tIns="46469" rIns="92938" bIns="4646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977" y="4405988"/>
            <a:ext cx="5591810" cy="4174094"/>
          </a:xfrm>
          <a:prstGeom prst="rect">
            <a:avLst/>
          </a:prstGeom>
        </p:spPr>
        <p:txBody>
          <a:bodyPr vert="horz" lIns="92938" tIns="46469" rIns="92938" bIns="4646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0365"/>
            <a:ext cx="3028897" cy="463788"/>
          </a:xfrm>
          <a:prstGeom prst="rect">
            <a:avLst/>
          </a:prstGeom>
        </p:spPr>
        <p:txBody>
          <a:bodyPr vert="horz" lIns="92938" tIns="46469" rIns="92938" bIns="4646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9249" y="8810365"/>
            <a:ext cx="3028897" cy="463788"/>
          </a:xfrm>
          <a:prstGeom prst="rect">
            <a:avLst/>
          </a:prstGeom>
        </p:spPr>
        <p:txBody>
          <a:bodyPr vert="horz" lIns="92938" tIns="46469" rIns="92938" bIns="46469" rtlCol="0" anchor="b"/>
          <a:lstStyle>
            <a:lvl1pPr algn="r">
              <a:defRPr sz="1200"/>
            </a:lvl1pPr>
          </a:lstStyle>
          <a:p>
            <a:fld id="{A5CBCCEA-DE82-4ADD-89C4-70929BA5D4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26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BCCEA-DE82-4ADD-89C4-70929BA5D4A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0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BCCEA-DE82-4ADD-89C4-70929BA5D4A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7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1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704088"/>
            <a:ext cx="8077200" cy="896112"/>
          </a:xfrm>
        </p:spPr>
        <p:txBody>
          <a:bodyPr/>
          <a:lstStyle>
            <a:lvl1pPr>
              <a:defRPr cap="small" baseline="0"/>
            </a:lvl1pPr>
          </a:lstStyle>
          <a:p>
            <a:r>
              <a:rPr kumimoji="0" lang="en-US" dirty="0" smtClean="0"/>
              <a:t>Slide Title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1600200"/>
            <a:ext cx="8077200" cy="4343400"/>
          </a:xfrm>
        </p:spPr>
        <p:txBody>
          <a:bodyPr/>
          <a:lstStyle>
            <a:lvl1pPr>
              <a:spcBef>
                <a:spcPts val="800"/>
              </a:spcBef>
              <a:spcAft>
                <a:spcPts val="200"/>
              </a:spcAft>
              <a:defRPr sz="2800" b="1"/>
            </a:lvl1pPr>
            <a:lvl2pPr>
              <a:spcBef>
                <a:spcPts val="0"/>
              </a:spcBef>
              <a:spcAft>
                <a:spcPts val="450"/>
              </a:spcAft>
              <a:buClr>
                <a:schemeClr val="bg1"/>
              </a:buClr>
              <a:defRPr b="1" baseline="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450"/>
              </a:spcAft>
              <a:buClr>
                <a:schemeClr val="bg1"/>
              </a:buClr>
              <a:defRPr sz="2000" b="1" baseline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spcAft>
                <a:spcPts val="450"/>
              </a:spcAft>
              <a:buClr>
                <a:schemeClr val="bg1"/>
              </a:buClr>
              <a:defRPr sz="1600" b="1" baseline="0">
                <a:solidFill>
                  <a:schemeClr val="bg1"/>
                </a:solidFill>
              </a:defRPr>
            </a:lvl4pPr>
          </a:lstStyle>
          <a:p>
            <a:pPr lvl="0" eaLnBrk="1" latinLnBrk="0" hangingPunct="1"/>
            <a:r>
              <a:rPr lang="en-US" dirty="0" smtClean="0"/>
              <a:t>First level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69227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2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 userDrawn="1"/>
        </p:nvSpPr>
        <p:spPr bwMode="auto">
          <a:xfrm>
            <a:off x="-9525" y="-7143"/>
            <a:ext cx="9163050" cy="4643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Freeform 7"/>
          <p:cNvSpPr>
            <a:spLocks/>
          </p:cNvSpPr>
          <p:nvPr userDrawn="1"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16545" y="704088"/>
            <a:ext cx="8094056" cy="8961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Slide Title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16545" y="1600200"/>
            <a:ext cx="8094056" cy="44317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lang="en-US" dirty="0" smtClean="0"/>
              <a:t>First level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0" eaLnBrk="1" latinLnBrk="0" hangingPunct="1"/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428623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69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5000" b="0" kern="1200" cap="small" baseline="0">
          <a:ln>
            <a:noFill/>
          </a:ln>
          <a:solidFill>
            <a:srgbClr val="002060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rgbClr val="002060"/>
        </a:buClr>
        <a:buSzPct val="95000"/>
        <a:buFont typeface="Wingdings 2"/>
        <a:buChar char=""/>
        <a:defRPr kumimoji="0" sz="26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1pPr>
      <a:lvl2pPr marL="640080" indent="-246888" algn="l" rtl="0" eaLnBrk="1" latinLnBrk="0" hangingPunct="1">
        <a:spcBef>
          <a:spcPts val="450"/>
        </a:spcBef>
        <a:buClr>
          <a:schemeClr val="bg1"/>
        </a:buClr>
        <a:buSzPct val="85000"/>
        <a:buFont typeface="Wingdings 2"/>
        <a:buChar char=""/>
        <a:defRPr kumimoji="0" sz="24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2pPr>
      <a:lvl3pPr marL="914400" indent="-246888" algn="l" rtl="0" eaLnBrk="1" latinLnBrk="0" hangingPunct="1">
        <a:spcBef>
          <a:spcPts val="450"/>
        </a:spcBef>
        <a:buClr>
          <a:schemeClr val="bg1"/>
        </a:buClr>
        <a:buSzPct val="70000"/>
        <a:buFont typeface="Wingdings 2"/>
        <a:buChar char=""/>
        <a:defRPr kumimoji="0" sz="21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3pPr>
      <a:lvl4pPr marL="1188720" indent="-210312" algn="l" rtl="0" eaLnBrk="1" latinLnBrk="0" hangingPunct="1">
        <a:spcBef>
          <a:spcPts val="450"/>
        </a:spcBef>
        <a:buClr>
          <a:schemeClr val="bg1"/>
        </a:buClr>
        <a:buSzPct val="65000"/>
        <a:buFont typeface="Wingdings 2"/>
        <a:buChar char=""/>
        <a:defRPr kumimoji="0" sz="20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4pPr>
      <a:lvl5pPr marL="1463040" indent="-210312" algn="l" rtl="0" eaLnBrk="1" latinLnBrk="0" hangingPunct="1">
        <a:spcBef>
          <a:spcPts val="450"/>
        </a:spcBef>
        <a:buClr>
          <a:srgbClr val="002060"/>
        </a:buClr>
        <a:buSzPct val="65000"/>
        <a:buFont typeface="Wingdings 2"/>
        <a:buChar char=""/>
        <a:defRPr kumimoji="0" sz="20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70256" cy="160020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/>
            </a:r>
            <a:br>
              <a:rPr lang="en-US" sz="4400" dirty="0" smtClean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/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b="1" dirty="0" smtClean="0">
                <a:solidFill>
                  <a:schemeClr val="bg1"/>
                </a:solidFill>
              </a:rPr>
              <a:t>Hollister Ranch Public Access History &amp; Settlement Agreement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5334000"/>
            <a:ext cx="1524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Hollister Ranch</a:t>
            </a:r>
            <a:endParaRPr lang="en-US" sz="1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27" y="2209800"/>
            <a:ext cx="7472305" cy="403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24600" y="5210889"/>
            <a:ext cx="12192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Hollister Ranch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91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2732"/>
            <a:ext cx="5078071" cy="46453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685800"/>
            <a:ext cx="373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300" b="1" u="sng" dirty="0" smtClean="0">
                <a:solidFill>
                  <a:schemeClr val="bg1"/>
                </a:solidFill>
                <a:latin typeface="+mj-lt"/>
              </a:rPr>
              <a:t>Hollister Ranch History </a:t>
            </a:r>
          </a:p>
          <a:p>
            <a:pPr lvl="0"/>
            <a:endParaRPr lang="en-US" sz="1200" b="1" dirty="0" smtClean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300" b="1" dirty="0" smtClean="0">
                <a:solidFill>
                  <a:schemeClr val="bg1"/>
                </a:solidFill>
                <a:latin typeface="+mj-lt"/>
              </a:rPr>
              <a:t>Hollister </a:t>
            </a:r>
            <a:r>
              <a:rPr lang="en-US" sz="2300" b="1" dirty="0">
                <a:solidFill>
                  <a:schemeClr val="bg1"/>
                </a:solidFill>
                <a:latin typeface="+mj-lt"/>
              </a:rPr>
              <a:t>Ranch </a:t>
            </a:r>
            <a:r>
              <a:rPr lang="en-US" sz="2300" b="1" dirty="0" smtClean="0">
                <a:solidFill>
                  <a:schemeClr val="bg1"/>
                </a:solidFill>
                <a:latin typeface="+mj-lt"/>
              </a:rPr>
              <a:t> has </a:t>
            </a:r>
            <a:r>
              <a:rPr lang="en-US" sz="2300" b="1" dirty="0">
                <a:solidFill>
                  <a:schemeClr val="bg1"/>
                </a:solidFill>
                <a:latin typeface="+mj-lt"/>
              </a:rPr>
              <a:t>been operating as a cattle ranch for over 100 years. </a:t>
            </a:r>
            <a:endParaRPr lang="en-US" sz="2300" b="1" dirty="0" smtClean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300" b="1" dirty="0" smtClean="0">
                <a:solidFill>
                  <a:schemeClr val="bg1"/>
                </a:solidFill>
                <a:latin typeface="+mj-lt"/>
              </a:rPr>
              <a:t>14,500 </a:t>
            </a:r>
            <a:r>
              <a:rPr lang="en-US" sz="2300" b="1" dirty="0">
                <a:solidFill>
                  <a:schemeClr val="bg1"/>
                </a:solidFill>
                <a:latin typeface="+mj-lt"/>
              </a:rPr>
              <a:t>acres in size; subdivided into 135 parcels of about 100 acres each prior to the Coastal Act</a:t>
            </a:r>
            <a:r>
              <a:rPr lang="en-US" sz="2300" b="1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bg1"/>
                </a:solidFill>
                <a:latin typeface="+mj-lt"/>
              </a:rPr>
              <a:t>8.5 miles of shoreline. </a:t>
            </a:r>
            <a:endParaRPr lang="en-US" sz="2300" b="1" dirty="0" smtClean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bg1"/>
                </a:solidFill>
                <a:latin typeface="+mj-lt"/>
              </a:rPr>
              <a:t>Private entrance gate/Private Ranch Road prevents public from entering into the Ranch property.</a:t>
            </a:r>
          </a:p>
        </p:txBody>
      </p:sp>
    </p:spTree>
    <p:extLst>
      <p:ext uri="{BB962C8B-B14F-4D97-AF65-F5344CB8AC3E}">
        <p14:creationId xmlns:p14="http://schemas.microsoft.com/office/powerpoint/2010/main" val="23656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5578398" cy="5257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762000"/>
            <a:ext cx="3200400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u="sng" dirty="0" smtClean="0">
                <a:solidFill>
                  <a:schemeClr val="bg1"/>
                </a:solidFill>
                <a:latin typeface="+mj-lt"/>
              </a:rPr>
              <a:t>CDP History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+mj-lt"/>
              </a:rPr>
              <a:t>1980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CCC approved a CDP for a YMCA Ocean Camp, on parcel located about 2 miles west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of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Gaviota State Park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 lvl="0"/>
            <a:endParaRPr lang="en-US" sz="1200" b="1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+mj-lt"/>
              </a:rPr>
              <a:t>Inland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parcel was for overnight camper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use &amp; a 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beach parcel for day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use.</a:t>
            </a:r>
          </a:p>
          <a:p>
            <a:endParaRPr lang="en-US" sz="1200" b="1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CDP required that the beach parcel be opened to 50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members of the public 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per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latin typeface="+mj-lt"/>
              </a:rPr>
              <a:t>Transit to the beach would be via a shuttle system (no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private vehicles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or pedestrian past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the HR gate).</a:t>
            </a:r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dirty="0">
              <a:solidFill>
                <a:schemeClr val="bg1"/>
              </a:solidFill>
              <a:latin typeface="+mj-lt"/>
            </a:endParaRPr>
          </a:p>
          <a:p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86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72" y="381000"/>
            <a:ext cx="8094056" cy="89611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CDP History – </a:t>
            </a:r>
            <a:r>
              <a:rPr lang="en-US" sz="3200" b="1" i="1" dirty="0" smtClean="0">
                <a:solidFill>
                  <a:schemeClr val="bg1"/>
                </a:solidFill>
              </a:rPr>
              <a:t>Continued </a:t>
            </a:r>
            <a:endParaRPr lang="en-US" sz="3200" b="1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0"/>
            <a:ext cx="8534400" cy="468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In 1982 the YMCA satisfied the condition to record both Lateral and Vertical OTDs 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&amp;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the Permit was issued.</a:t>
            </a:r>
          </a:p>
          <a:p>
            <a:pPr lvl="0"/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1982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+ the YMCA constructed some development on the inland parcel and exercised the CDP.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1984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HROA buys the YMCA parcel &amp; sells the property in 1986.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2103 Coastal Conservancy accepts the 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OTDs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&amp; a lawsuit is immediately filed by the HROA.</a:t>
            </a:r>
          </a:p>
          <a:p>
            <a:pPr lvl="0"/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6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295400"/>
            <a:ext cx="5495463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981688"/>
            <a:ext cx="335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u="sng" dirty="0" smtClean="0">
                <a:solidFill>
                  <a:prstClr val="white"/>
                </a:solidFill>
                <a:latin typeface="Calibri"/>
              </a:rPr>
              <a:t>OTD Easement </a:t>
            </a:r>
          </a:p>
          <a:p>
            <a:pPr lvl="0" algn="ctr"/>
            <a:endParaRPr lang="en-US" sz="1200" b="1" u="sng" dirty="0" smtClean="0">
              <a:solidFill>
                <a:prstClr val="white"/>
              </a:solidFill>
              <a:latin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Vertical 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OTD Easement follows 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the </a:t>
            </a:r>
            <a:r>
              <a:rPr lang="en-US" sz="2400" dirty="0" err="1" smtClean="0">
                <a:solidFill>
                  <a:prstClr val="white"/>
                </a:solidFill>
                <a:latin typeface="Calibri"/>
              </a:rPr>
              <a:t>Cuarta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Canyon Creek, through a 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drainage tunnel to 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Cuarta Canyon Beach</a:t>
            </a: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.</a:t>
            </a:r>
          </a:p>
          <a:p>
            <a:pPr lvl="0"/>
            <a:endParaRPr lang="en-US" sz="1200" dirty="0">
              <a:solidFill>
                <a:prstClr val="white"/>
              </a:solidFill>
              <a:latin typeface="Calibri"/>
            </a:endParaRPr>
          </a:p>
          <a:p>
            <a:pPr lvl="0"/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8308" y="2657077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Cuarta Canyon Creek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743200" y="2810966"/>
            <a:ext cx="304800" cy="53042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399" y="3133112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Tunnel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337954" y="3233033"/>
            <a:ext cx="505691" cy="51158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89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4368800" cy="3276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07357"/>
            <a:ext cx="4343400" cy="3257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0" y="4191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Tunnel Entrance 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6164907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Inside Tunnel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0" y="12192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Drainage Tunnel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5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838200"/>
            <a:ext cx="4368800" cy="327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895600"/>
            <a:ext cx="426720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10668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Tunnel Exit onto Beach  Showing Seasonal Beach Elevations. </a:t>
            </a:r>
            <a:r>
              <a:rPr lang="en-US" sz="2400" dirty="0" smtClean="0">
                <a:latin typeface="+mj-lt"/>
              </a:rPr>
              <a:t>di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77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9489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101 Total Planning Items </a:t>
            </a:r>
            <a:endParaRPr lang="en-US" b="1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926" y="3124200"/>
            <a:ext cx="4372283" cy="3279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6" y="866335"/>
            <a:ext cx="4267200" cy="320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4236" y="4211122"/>
            <a:ext cx="3276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b="1" dirty="0" err="1" smtClean="0">
                <a:solidFill>
                  <a:prstClr val="white"/>
                </a:solidFill>
                <a:latin typeface="+mj-lt"/>
              </a:rPr>
              <a:t>Cuarta</a:t>
            </a:r>
            <a:r>
              <a:rPr lang="en-US" sz="2200" b="1" dirty="0" smtClean="0">
                <a:solidFill>
                  <a:prstClr val="white"/>
                </a:solidFill>
                <a:latin typeface="+mj-lt"/>
              </a:rPr>
              <a:t> Canyon Beach lateral OTD Easement is 3,880 ft. long.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b="1" dirty="0" smtClean="0">
              <a:solidFill>
                <a:prstClr val="white"/>
              </a:solidFill>
              <a:latin typeface="+mj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prstClr val="white"/>
                </a:solidFill>
                <a:latin typeface="+mj-lt"/>
              </a:rPr>
              <a:t>Bluff Top trail was also contemplated when beach </a:t>
            </a:r>
            <a:r>
              <a:rPr lang="en-US" sz="2200" b="1" dirty="0">
                <a:solidFill>
                  <a:prstClr val="white"/>
                </a:solidFill>
                <a:latin typeface="+mj-lt"/>
              </a:rPr>
              <a:t>was impassible.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90209" y="1182561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Beach down coast of the tunnel showing seasonal beach width and profile differences. 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67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4572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Settlement Agreement – Programs 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219200"/>
            <a:ext cx="83058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Substitutes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the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YMCA Managed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Access Program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with an alternative managed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access program operated jointly by the SCC and the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HROA &amp; a license for public beach access at Curata Canyon Beach.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Managed 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Access Program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– HROA will commit in perpetuity to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a managed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access program involving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two programs for 44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public access opportunities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annually (844 people).  </a:t>
            </a:r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Programs would target disabled/special needs children and underserved youths.</a:t>
            </a:r>
          </a:p>
          <a:p>
            <a:pPr lvl="0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SCC administered nonprofit educational and recreational beach programs for groups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of 20 people; 20 times per year. Total new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users =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400 people per year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HROA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guarantees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that their pre-existing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voluntary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K-12 Tide Pool Program become permanent and would include 24 events per year up to 20 people. Total users = 444 </a:t>
            </a:r>
          </a:p>
          <a:p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The programs can utilize other Hollister Ranch beaches that have facilities such as restrooms and showers.   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/>
              </a:solidFill>
              <a:latin typeface="+mj-lt"/>
            </a:endParaRPr>
          </a:p>
          <a:p>
            <a:endParaRPr lang="en-US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2000" dirty="0">
                <a:solidFill>
                  <a:schemeClr val="bg1"/>
                </a:solidFill>
                <a:latin typeface="+mj-lt"/>
              </a:rPr>
              <a:t>Tidepool School Program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+mj-lt"/>
              </a:rPr>
              <a:t>ss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program involving 44 public access opportunit</a:t>
            </a:r>
            <a:r>
              <a:rPr lang="en-US" dirty="0"/>
              <a:t>ies </a:t>
            </a:r>
            <a:r>
              <a:rPr lang="en-US" dirty="0" smtClean="0"/>
              <a:t>annually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609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latin typeface="Calibri"/>
              </a:rPr>
              <a:t>Settlement </a:t>
            </a:r>
            <a:r>
              <a:rPr lang="en-US" sz="3600" b="1" dirty="0" smtClean="0">
                <a:solidFill>
                  <a:prstClr val="white"/>
                </a:solidFill>
                <a:latin typeface="Calibri"/>
              </a:rPr>
              <a:t>Agreement - License</a:t>
            </a:r>
            <a:endParaRPr lang="en-US" sz="3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79248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prstClr val="white"/>
                </a:solidFill>
                <a:latin typeface="Calibri"/>
              </a:rPr>
              <a:t>License</a:t>
            </a:r>
            <a:r>
              <a:rPr lang="en-US" sz="2800" dirty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– HROA will grant license for public access over the same 3,880 feet of beach that was subject to the YMCA OTD.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white"/>
              </a:solidFill>
              <a:latin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white"/>
                </a:solidFill>
                <a:latin typeface="Calibri"/>
              </a:rPr>
              <a:t>Passive 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recreational use including beaching of small watercraft (oceangoing kayaks, surfboards, paddleboards, soft-bottomed boats such as zodiacs).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white"/>
              </a:solidFill>
              <a:latin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 Primarily accessible from ocean.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white"/>
              </a:solidFill>
              <a:latin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 Irrevocable unless a public entity files a condemnation action for public access or recreational use.</a:t>
            </a:r>
            <a:r>
              <a:rPr lang="en-US" dirty="0">
                <a:solidFill>
                  <a:srgbClr val="002060"/>
                </a:solidFill>
              </a:rPr>
              <a:t> 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161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888"/>
            <a:ext cx="8458200" cy="89611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Potential Funding sources for Managed Access program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295400"/>
            <a:ext cx="75438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In 1982, Legislature added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Section 30610.8 to the Coastal Act,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establishing an in lieu fee program for HR with the intent to resolve disputes between State and HR regarding public access requirements for new development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Owners pay $5,000  for each CDP in lieu of providing Public Access. No inflationary escalator was included.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In lieu fee account is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currently contains $290,000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, held and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administered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by the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SCC.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Pursuant to a 1984 CDP issued to Chevron for the Point Arguello project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a $1,000,000 in lieu fee was paid to the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Santa Barbara County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, to be used for future public access improvements at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HR.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31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73" y="1447800"/>
            <a:ext cx="3657600" cy="374346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/>
          <p:cNvSpPr txBox="1"/>
          <p:nvPr/>
        </p:nvSpPr>
        <p:spPr>
          <a:xfrm>
            <a:off x="4191000" y="1219200"/>
            <a:ext cx="49530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In response to Section 30610.8 of the Coastal Act, the CCC and SCC jointly prepared and adopted the Hollister Beach Access Program in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1981.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The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Plan calls for a phased and monitored approach to opening access to the Ranch.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Proposed pedestrian, bicycle, and shuttle van access into various beach sites.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Phased implementation, with 100-500 users per day; implementation led by the SCC.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Beach facilities proposed.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Protection of sensitive habitat areas as well as addressing Ranch owner’s privacy.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6700" y="6858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Hollister Ranch Beach Access Program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963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12192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Potential Future Access Opportunities to Hollister Ranch 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286000"/>
            <a:ext cx="8001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Repairs to boat launch hoist from Gavoita Pier are planned by State Parks which would help to facilitate boat access to </a:t>
            </a:r>
            <a:r>
              <a:rPr lang="en-US" sz="2400" dirty="0" err="1" smtClean="0">
                <a:solidFill>
                  <a:schemeClr val="bg1"/>
                </a:solidFill>
                <a:latin typeface="+mj-lt"/>
              </a:rPr>
              <a:t>Curata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Beach.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A future concessionaire could provide </a:t>
            </a:r>
            <a:r>
              <a:rPr lang="en-US" sz="2400" smtClean="0">
                <a:solidFill>
                  <a:schemeClr val="bg1"/>
                </a:solidFill>
                <a:latin typeface="+mj-lt"/>
              </a:rPr>
              <a:t>the public 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boat trips to Curata Canyon Beach.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Partner with State Parks, SCC and a non-profit to develop a low cost overnight accommodations &amp; underserved youth access programs at </a:t>
            </a:r>
            <a:r>
              <a:rPr lang="en-US" sz="2400" dirty="0" err="1" smtClean="0">
                <a:solidFill>
                  <a:schemeClr val="bg1"/>
                </a:solidFill>
                <a:latin typeface="+mj-lt"/>
              </a:rPr>
              <a:t>Gaviota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 State Park which could participate in the Managed Beach Access Program to the Hollister Ranch beaches. 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19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aringPresentationTemplate">
  <a:themeElements>
    <a:clrScheme name="Custom 4">
      <a:dk1>
        <a:srgbClr val="002060"/>
      </a:dk1>
      <a:lt1>
        <a:sysClr val="window" lastClr="FFFFFF"/>
      </a:lt1>
      <a:dk2>
        <a:srgbClr val="FFFFFF"/>
      </a:dk2>
      <a:lt2>
        <a:srgbClr val="FFFFFF"/>
      </a:lt2>
      <a:accent1>
        <a:srgbClr val="2F75FF"/>
      </a:accent1>
      <a:accent2>
        <a:srgbClr val="D5E3FF"/>
      </a:accent2>
      <a:accent3>
        <a:srgbClr val="002060"/>
      </a:accent3>
      <a:accent4>
        <a:srgbClr val="B2E9F2"/>
      </a:accent4>
      <a:accent5>
        <a:srgbClr val="FFFFFF"/>
      </a:accent5>
      <a:accent6>
        <a:srgbClr val="97BAFF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95831C67C1F49A63830D46CEEFC47" ma:contentTypeVersion="15" ma:contentTypeDescription="Create a new document." ma:contentTypeScope="" ma:versionID="bbf78082f8ba35670df07a419125eff7">
  <xsd:schema xmlns:xsd="http://www.w3.org/2001/XMLSchema" xmlns:xs="http://www.w3.org/2001/XMLSchema" xmlns:p="http://schemas.microsoft.com/office/2006/metadata/properties" xmlns:ns2="780dd740-2a82-49f2-b34e-0f0b8ef41c97" xmlns:ns3="ecafb041-7b9d-439a-8cdd-f9a452ab7edc" targetNamespace="http://schemas.microsoft.com/office/2006/metadata/properties" ma:root="true" ma:fieldsID="d220087f95590e6d2bc7d603ae3257bc" ns2:_="" ns3:_="">
    <xsd:import namespace="780dd740-2a82-49f2-b34e-0f0b8ef41c97"/>
    <xsd:import namespace="ecafb041-7b9d-439a-8cdd-f9a452ab7e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dd740-2a82-49f2-b34e-0f0b8ef41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06a2288-f1f4-4ccb-ab8f-9cece6de28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afb041-7b9d-439a-8cdd-f9a452ab7e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119fa1-f1ca-493b-a560-8b92f64b20a9}" ma:internalName="TaxCatchAll" ma:showField="CatchAllData" ma:web="ecafb041-7b9d-439a-8cdd-f9a452ab7e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afb041-7b9d-439a-8cdd-f9a452ab7edc" xsi:nil="true"/>
    <lcf76f155ced4ddcb4097134ff3c332f xmlns="780dd740-2a82-49f2-b34e-0f0b8ef41c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C75C5BF-B8D8-4871-9E0C-ECB508FE2201}"/>
</file>

<file path=customXml/itemProps2.xml><?xml version="1.0" encoding="utf-8"?>
<ds:datastoreItem xmlns:ds="http://schemas.openxmlformats.org/officeDocument/2006/customXml" ds:itemID="{5159BBF4-B520-4B13-A1AC-5DA8407AC7C6}"/>
</file>

<file path=customXml/itemProps3.xml><?xml version="1.0" encoding="utf-8"?>
<ds:datastoreItem xmlns:ds="http://schemas.openxmlformats.org/officeDocument/2006/customXml" ds:itemID="{AFE02A0A-95DF-40ED-971C-819ADBAD8B57}"/>
</file>

<file path=docProps/app.xml><?xml version="1.0" encoding="utf-8"?>
<Properties xmlns="http://schemas.openxmlformats.org/officeDocument/2006/extended-properties" xmlns:vt="http://schemas.openxmlformats.org/officeDocument/2006/docPropsVTypes">
  <TotalTime>6317</TotalTime>
  <Words>822</Words>
  <Application>Microsoft Office PowerPoint</Application>
  <PresentationFormat>On-screen Show (4:3)</PresentationFormat>
  <Paragraphs>101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HearingPresentationTemplate</vt:lpstr>
      <vt:lpstr>  Hollister Ranch Public Access History &amp; Settlement Agreement</vt:lpstr>
      <vt:lpstr>PowerPoint Presentation</vt:lpstr>
      <vt:lpstr>PowerPoint Presentation</vt:lpstr>
      <vt:lpstr>CDP History – Continued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Potential Funding sources for Managed Access program</vt:lpstr>
      <vt:lpstr>PowerPoint Presentation</vt:lpstr>
      <vt:lpstr>Potential Future Access Opportunities to Hollister Ranch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Ainsworth, John@Coastal</dc:creator>
  <cp:lastModifiedBy>Coastal IT Testuser</cp:lastModifiedBy>
  <cp:revision>134</cp:revision>
  <cp:lastPrinted>2018-06-04T14:19:31Z</cp:lastPrinted>
  <dcterms:created xsi:type="dcterms:W3CDTF">2017-01-07T20:28:17Z</dcterms:created>
  <dcterms:modified xsi:type="dcterms:W3CDTF">2018-06-19T18:27:01Z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0x01010058A95831C67C1F49A63830D46CEEFC47</vt:lpwstr>
  </property>
</Properties>
</file>